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1" r:id="rId2"/>
    <p:sldId id="270" r:id="rId3"/>
    <p:sldId id="256" r:id="rId4"/>
    <p:sldId id="257" r:id="rId5"/>
    <p:sldId id="258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51" d="100"/>
          <a:sy n="51" d="100"/>
        </p:scale>
        <p:origin x="1344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623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122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35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20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29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72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6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10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49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584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t="-3000" r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EED5C-ABC0-4C0A-A956-F30235CC0EB9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79736-8027-4A15-9F6A-C884A6602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872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5912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A237714-A496-42EE-B17F-1178114DE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3" name="กลุ่ม 2">
            <a:extLst>
              <a:ext uri="{FF2B5EF4-FFF2-40B4-BE49-F238E27FC236}">
                <a16:creationId xmlns:a16="http://schemas.microsoft.com/office/drawing/2014/main" id="{55019579-A21B-4870-8646-9045D9E7C3DB}"/>
              </a:ext>
            </a:extLst>
          </p:cNvPr>
          <p:cNvGrpSpPr/>
          <p:nvPr/>
        </p:nvGrpSpPr>
        <p:grpSpPr>
          <a:xfrm>
            <a:off x="1312386" y="253034"/>
            <a:ext cx="6519228" cy="1567798"/>
            <a:chOff x="1323975" y="244721"/>
            <a:chExt cx="6519228" cy="1567798"/>
          </a:xfrm>
        </p:grpSpPr>
        <p:pic>
          <p:nvPicPr>
            <p:cNvPr id="5" name="รูปภาพ 4">
              <a:extLst>
                <a:ext uri="{FF2B5EF4-FFF2-40B4-BE49-F238E27FC236}">
                  <a16:creationId xmlns:a16="http://schemas.microsoft.com/office/drawing/2014/main" id="{DED2A099-0B83-4BB7-BB19-8D756DF766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50" r="52497" b="80788"/>
            <a:stretch/>
          </p:blipFill>
          <p:spPr>
            <a:xfrm>
              <a:off x="4872024" y="254246"/>
              <a:ext cx="1895285" cy="573034"/>
            </a:xfrm>
            <a:prstGeom prst="rect">
              <a:avLst/>
            </a:prstGeom>
          </p:spPr>
        </p:pic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6975F3AA-CA26-4B8D-B031-B78C6E7428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50" r="52497" b="80788"/>
            <a:stretch/>
          </p:blipFill>
          <p:spPr>
            <a:xfrm>
              <a:off x="2095689" y="244721"/>
              <a:ext cx="1895285" cy="573034"/>
            </a:xfrm>
            <a:prstGeom prst="rect">
              <a:avLst/>
            </a:prstGeom>
          </p:spPr>
        </p:pic>
        <p:pic>
          <p:nvPicPr>
            <p:cNvPr id="7" name="รูปภาพ 6">
              <a:extLst>
                <a:ext uri="{FF2B5EF4-FFF2-40B4-BE49-F238E27FC236}">
                  <a16:creationId xmlns:a16="http://schemas.microsoft.com/office/drawing/2014/main" id="{E64A990F-8417-4ED5-B977-2C7FF03CCC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243" b="21560"/>
            <a:stretch/>
          </p:blipFill>
          <p:spPr>
            <a:xfrm>
              <a:off x="1323975" y="445985"/>
              <a:ext cx="6519228" cy="1357009"/>
            </a:xfrm>
            <a:prstGeom prst="rect">
              <a:avLst/>
            </a:prstGeom>
          </p:spPr>
        </p:pic>
        <p:sp>
          <p:nvSpPr>
            <p:cNvPr id="8" name="สี่เหลี่ยมผืนผ้า 7">
              <a:extLst>
                <a:ext uri="{FF2B5EF4-FFF2-40B4-BE49-F238E27FC236}">
                  <a16:creationId xmlns:a16="http://schemas.microsoft.com/office/drawing/2014/main" id="{DF49BB66-8709-47AF-B993-EEA5DD9BAFEA}"/>
                </a:ext>
              </a:extLst>
            </p:cNvPr>
            <p:cNvSpPr/>
            <p:nvPr/>
          </p:nvSpPr>
          <p:spPr>
            <a:xfrm>
              <a:off x="3153184" y="704523"/>
              <a:ext cx="2837636" cy="110799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th-TH" sz="6600" b="1" dirty="0">
                  <a:ln w="19050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rPr>
                <a:t>หัวข้อเรื่อง</a:t>
              </a:r>
              <a:endParaRPr lang="th-TH" sz="6600" b="1" cap="none" spc="0" dirty="0">
                <a:ln w="1905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</p:grpSp>
      <p:grpSp>
        <p:nvGrpSpPr>
          <p:cNvPr id="9" name="กลุ่ม 8">
            <a:extLst>
              <a:ext uri="{FF2B5EF4-FFF2-40B4-BE49-F238E27FC236}">
                <a16:creationId xmlns:a16="http://schemas.microsoft.com/office/drawing/2014/main" id="{245EE015-F4A9-4260-A879-79DC1EFF8CC7}"/>
              </a:ext>
            </a:extLst>
          </p:cNvPr>
          <p:cNvGrpSpPr/>
          <p:nvPr/>
        </p:nvGrpSpPr>
        <p:grpSpPr>
          <a:xfrm>
            <a:off x="34945" y="1875200"/>
            <a:ext cx="9134066" cy="4728556"/>
            <a:chOff x="34945" y="1659068"/>
            <a:chExt cx="9134066" cy="4728556"/>
          </a:xfrm>
        </p:grpSpPr>
        <p:grpSp>
          <p:nvGrpSpPr>
            <p:cNvPr id="10" name="กลุ่ม 9">
              <a:extLst>
                <a:ext uri="{FF2B5EF4-FFF2-40B4-BE49-F238E27FC236}">
                  <a16:creationId xmlns:a16="http://schemas.microsoft.com/office/drawing/2014/main" id="{587A619A-BA5A-40C0-83FE-84F727332E1B}"/>
                </a:ext>
              </a:extLst>
            </p:cNvPr>
            <p:cNvGrpSpPr/>
            <p:nvPr/>
          </p:nvGrpSpPr>
          <p:grpSpPr>
            <a:xfrm>
              <a:off x="34945" y="1659068"/>
              <a:ext cx="9134066" cy="4728556"/>
              <a:chOff x="57739" y="1657856"/>
              <a:chExt cx="9134066" cy="4728556"/>
            </a:xfrm>
          </p:grpSpPr>
          <p:pic>
            <p:nvPicPr>
              <p:cNvPr id="13" name="รูปภาพ 12">
                <a:extLst>
                  <a:ext uri="{FF2B5EF4-FFF2-40B4-BE49-F238E27FC236}">
                    <a16:creationId xmlns:a16="http://schemas.microsoft.com/office/drawing/2014/main" id="{3AC5216C-2AAF-41A8-B93A-5D0123E2EC2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164"/>
              <a:stretch/>
            </p:blipFill>
            <p:spPr>
              <a:xfrm>
                <a:off x="57739" y="1742397"/>
                <a:ext cx="1806875" cy="4644015"/>
              </a:xfrm>
              <a:prstGeom prst="rect">
                <a:avLst/>
              </a:prstGeom>
            </p:spPr>
          </p:pic>
          <p:pic>
            <p:nvPicPr>
              <p:cNvPr id="14" name="รูปภาพ 13">
                <a:extLst>
                  <a:ext uri="{FF2B5EF4-FFF2-40B4-BE49-F238E27FC236}">
                    <a16:creationId xmlns:a16="http://schemas.microsoft.com/office/drawing/2014/main" id="{6BE82F5B-9899-45FC-8687-5D07848BFB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973"/>
              <a:stretch/>
            </p:blipFill>
            <p:spPr>
              <a:xfrm>
                <a:off x="6943773" y="1812610"/>
                <a:ext cx="2248032" cy="4572085"/>
              </a:xfrm>
              <a:prstGeom prst="rect">
                <a:avLst/>
              </a:prstGeom>
            </p:spPr>
          </p:pic>
          <p:pic>
            <p:nvPicPr>
              <p:cNvPr id="15" name="รูปภาพ 14">
                <a:extLst>
                  <a:ext uri="{FF2B5EF4-FFF2-40B4-BE49-F238E27FC236}">
                    <a16:creationId xmlns:a16="http://schemas.microsoft.com/office/drawing/2014/main" id="{8937CB91-7BD2-4615-9BA9-248003B1DA1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" b="6677"/>
              <a:stretch/>
            </p:blipFill>
            <p:spPr>
              <a:xfrm>
                <a:off x="762779" y="1657856"/>
                <a:ext cx="7599391" cy="4728008"/>
              </a:xfrm>
              <a:prstGeom prst="rect">
                <a:avLst/>
              </a:prstGeom>
            </p:spPr>
          </p:pic>
        </p:grpSp>
        <p:sp>
          <p:nvSpPr>
            <p:cNvPr id="11" name="กล่องข้อความ 10">
              <a:extLst>
                <a:ext uri="{FF2B5EF4-FFF2-40B4-BE49-F238E27FC236}">
                  <a16:creationId xmlns:a16="http://schemas.microsoft.com/office/drawing/2014/main" id="{F2A4E7D5-2CC5-458B-B2BC-5C28B4CA7ED3}"/>
                </a:ext>
              </a:extLst>
            </p:cNvPr>
            <p:cNvSpPr txBox="1"/>
            <p:nvPr/>
          </p:nvSpPr>
          <p:spPr>
            <a:xfrm>
              <a:off x="3271352" y="2366309"/>
              <a:ext cx="459351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48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9</a:t>
              </a:r>
              <a:r>
                <a:rPr lang="th-TH" sz="48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.1 คำสั่ง </a:t>
              </a:r>
              <a:r>
                <a:rPr lang="en-US" sz="48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For</a:t>
              </a:r>
              <a:r>
                <a:rPr lang="en-US" sz="4800" b="1" i="0" u="none" strike="noStrike" baseline="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loop</a:t>
              </a:r>
              <a:r>
                <a:rPr lang="th-TH" sz="48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endParaRPr lang="en-US" sz="4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sp>
          <p:nvSpPr>
            <p:cNvPr id="12" name="กล่องข้อความ 11">
              <a:extLst>
                <a:ext uri="{FF2B5EF4-FFF2-40B4-BE49-F238E27FC236}">
                  <a16:creationId xmlns:a16="http://schemas.microsoft.com/office/drawing/2014/main" id="{9F89DB85-0792-4BF8-BF9A-8A462A42E3FF}"/>
                </a:ext>
              </a:extLst>
            </p:cNvPr>
            <p:cNvSpPr txBox="1"/>
            <p:nvPr/>
          </p:nvSpPr>
          <p:spPr>
            <a:xfrm>
              <a:off x="3279665" y="3611958"/>
              <a:ext cx="4593514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4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9</a:t>
              </a:r>
              <a:r>
                <a:rPr lang="th-TH" sz="4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.2 ตัวอย่างโปรแกรม</a:t>
              </a:r>
              <a:endParaRPr lang="en-US" sz="4400" b="1" dirty="0">
                <a:solidFill>
                  <a:schemeClr val="bg1"/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8018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กลุ่ม 17">
            <a:extLst>
              <a:ext uri="{FF2B5EF4-FFF2-40B4-BE49-F238E27FC236}">
                <a16:creationId xmlns:a16="http://schemas.microsoft.com/office/drawing/2014/main" id="{441F7854-7FF9-42C3-8B29-4870D4924CCE}"/>
              </a:ext>
            </a:extLst>
          </p:cNvPr>
          <p:cNvGrpSpPr/>
          <p:nvPr/>
        </p:nvGrpSpPr>
        <p:grpSpPr>
          <a:xfrm>
            <a:off x="283822" y="3549535"/>
            <a:ext cx="7172694" cy="3061382"/>
            <a:chOff x="283822" y="3549535"/>
            <a:chExt cx="7172694" cy="3061382"/>
          </a:xfrm>
        </p:grpSpPr>
        <p:pic>
          <p:nvPicPr>
            <p:cNvPr id="13" name="รูปภาพ 12">
              <a:extLst>
                <a:ext uri="{FF2B5EF4-FFF2-40B4-BE49-F238E27FC236}">
                  <a16:creationId xmlns:a16="http://schemas.microsoft.com/office/drawing/2014/main" id="{7E95537A-458A-4316-B418-4EBF9A44A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9963" y="4147742"/>
              <a:ext cx="3686553" cy="2462905"/>
            </a:xfrm>
            <a:prstGeom prst="rect">
              <a:avLst/>
            </a:prstGeom>
          </p:spPr>
        </p:pic>
        <p:pic>
          <p:nvPicPr>
            <p:cNvPr id="12" name="รูปภาพ 11">
              <a:extLst>
                <a:ext uri="{FF2B5EF4-FFF2-40B4-BE49-F238E27FC236}">
                  <a16:creationId xmlns:a16="http://schemas.microsoft.com/office/drawing/2014/main" id="{E4B26598-0FB2-4A93-9F9C-EF32EF23F6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83822" y="3549535"/>
              <a:ext cx="4582372" cy="3061382"/>
            </a:xfrm>
            <a:prstGeom prst="rect">
              <a:avLst/>
            </a:prstGeom>
          </p:spPr>
        </p:pic>
      </p:grp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A237714-A496-42EE-B17F-1178114DE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676F8212-F6B5-4B41-8F73-0ED4162FB8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3377" b="69134"/>
          <a:stretch/>
        </p:blipFill>
        <p:spPr>
          <a:xfrm>
            <a:off x="436566" y="392614"/>
            <a:ext cx="7959288" cy="848374"/>
          </a:xfrm>
          <a:prstGeom prst="rect">
            <a:avLst/>
          </a:prstGeom>
        </p:spPr>
      </p:pic>
      <p:grpSp>
        <p:nvGrpSpPr>
          <p:cNvPr id="20" name="กลุ่ม 19">
            <a:extLst>
              <a:ext uri="{FF2B5EF4-FFF2-40B4-BE49-F238E27FC236}">
                <a16:creationId xmlns:a16="http://schemas.microsoft.com/office/drawing/2014/main" id="{E1E6BBA4-76CC-4B44-BB0F-3A0674FE7656}"/>
              </a:ext>
            </a:extLst>
          </p:cNvPr>
          <p:cNvGrpSpPr/>
          <p:nvPr/>
        </p:nvGrpSpPr>
        <p:grpSpPr>
          <a:xfrm>
            <a:off x="1346220" y="1327891"/>
            <a:ext cx="5335232" cy="3661178"/>
            <a:chOff x="1346220" y="1327891"/>
            <a:chExt cx="5335232" cy="3661178"/>
          </a:xfrm>
        </p:grpSpPr>
        <p:pic>
          <p:nvPicPr>
            <p:cNvPr id="11" name="รูปภาพ 10">
              <a:extLst>
                <a:ext uri="{FF2B5EF4-FFF2-40B4-BE49-F238E27FC236}">
                  <a16:creationId xmlns:a16="http://schemas.microsoft.com/office/drawing/2014/main" id="{DB8668CE-428F-469B-A7AB-E40A83D1D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220" y="1327891"/>
              <a:ext cx="5335232" cy="3661178"/>
            </a:xfrm>
            <a:prstGeom prst="rect">
              <a:avLst/>
            </a:prstGeom>
          </p:spPr>
        </p:pic>
        <p:sp>
          <p:nvSpPr>
            <p:cNvPr id="7" name="กล่องข้อความ 6">
              <a:extLst>
                <a:ext uri="{FF2B5EF4-FFF2-40B4-BE49-F238E27FC236}">
                  <a16:creationId xmlns:a16="http://schemas.microsoft.com/office/drawing/2014/main" id="{FAF6F418-F604-499A-B2CA-113A05795304}"/>
                </a:ext>
              </a:extLst>
            </p:cNvPr>
            <p:cNvSpPr txBox="1"/>
            <p:nvPr/>
          </p:nvSpPr>
          <p:spPr>
            <a:xfrm>
              <a:off x="1889764" y="2130160"/>
              <a:ext cx="4248144" cy="1938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th-TH" sz="2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คำสั่ง </a:t>
              </a:r>
              <a:r>
                <a:rPr lang="en-US" sz="2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For loop </a:t>
              </a:r>
              <a:r>
                <a:rPr lang="th-TH" sz="2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เป็นคำสั่งแบบทำงานวนซ้ำ โดยจะมีการตรวจสอบเงื่อนไขก่อนทำตามคำสั่งใน </a:t>
              </a:r>
              <a:r>
                <a:rPr lang="en-US" sz="2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loop</a:t>
              </a:r>
              <a:r>
                <a:rPr lang="th-TH" sz="2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โดยที่ถ้าเงื่อนไขเป็นจริง จะทำงานในคำสั่งภายใน </a:t>
              </a:r>
              <a:r>
                <a:rPr lang="en-US" sz="2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loop </a:t>
              </a:r>
              <a:r>
                <a:rPr lang="th-TH" sz="2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ไปเรื่อย ๆ จนกว่าเงื่อนไขเป็นเท็จจึงออกนอก </a:t>
              </a:r>
              <a:r>
                <a:rPr lang="en-US" sz="24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loop</a:t>
              </a:r>
            </a:p>
          </p:txBody>
        </p:sp>
      </p:grpSp>
      <p:pic>
        <p:nvPicPr>
          <p:cNvPr id="17" name="รูปภาพ 16">
            <a:extLst>
              <a:ext uri="{FF2B5EF4-FFF2-40B4-BE49-F238E27FC236}">
                <a16:creationId xmlns:a16="http://schemas.microsoft.com/office/drawing/2014/main" id="{82D6CAB6-4D06-49A3-91C2-FF0881D4118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39"/>
          <a:stretch/>
        </p:blipFill>
        <p:spPr>
          <a:xfrm>
            <a:off x="5996438" y="1613123"/>
            <a:ext cx="2683635" cy="499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90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A237714-A496-42EE-B17F-1178114DE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7AB77882-D1E0-4A6C-95AF-D9519982B4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38558" b="54028"/>
          <a:stretch/>
        </p:blipFill>
        <p:spPr>
          <a:xfrm>
            <a:off x="593660" y="307620"/>
            <a:ext cx="7754402" cy="818184"/>
          </a:xfrm>
          <a:prstGeom prst="rect">
            <a:avLst/>
          </a:prstGeom>
        </p:spPr>
      </p:pic>
      <p:grpSp>
        <p:nvGrpSpPr>
          <p:cNvPr id="14" name="กลุ่ม 13">
            <a:extLst>
              <a:ext uri="{FF2B5EF4-FFF2-40B4-BE49-F238E27FC236}">
                <a16:creationId xmlns:a16="http://schemas.microsoft.com/office/drawing/2014/main" id="{805797D1-2348-4254-B24F-EF7D6E5CBBFD}"/>
              </a:ext>
            </a:extLst>
          </p:cNvPr>
          <p:cNvGrpSpPr/>
          <p:nvPr/>
        </p:nvGrpSpPr>
        <p:grpSpPr>
          <a:xfrm>
            <a:off x="669859" y="1234545"/>
            <a:ext cx="5945517" cy="584730"/>
            <a:chOff x="669859" y="1234545"/>
            <a:chExt cx="5945517" cy="584730"/>
          </a:xfrm>
        </p:grpSpPr>
        <p:sp>
          <p:nvSpPr>
            <p:cNvPr id="13" name="สี่เหลี่ยมผืนผ้า: มุมมน 12">
              <a:extLst>
                <a:ext uri="{FF2B5EF4-FFF2-40B4-BE49-F238E27FC236}">
                  <a16:creationId xmlns:a16="http://schemas.microsoft.com/office/drawing/2014/main" id="{893FDDDB-8463-4842-BBAC-502C598EF576}"/>
                </a:ext>
              </a:extLst>
            </p:cNvPr>
            <p:cNvSpPr/>
            <p:nvPr/>
          </p:nvSpPr>
          <p:spPr>
            <a:xfrm>
              <a:off x="669859" y="1234545"/>
              <a:ext cx="5897891" cy="58473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47DE466E-5EB4-44BA-A17A-0AE7FF4E2316}"/>
                </a:ext>
              </a:extLst>
            </p:cNvPr>
            <p:cNvSpPr txBox="1"/>
            <p:nvPr/>
          </p:nvSpPr>
          <p:spPr>
            <a:xfrm>
              <a:off x="717485" y="1310745"/>
              <a:ext cx="5897891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ตัวอย่างที่ 1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จงเขียนโปรแกรมเพื่อพิมพ์เลข 1 ถึง 20 บนหน้าจอภาพ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grpSp>
        <p:nvGrpSpPr>
          <p:cNvPr id="15" name="กลุ่ม 14">
            <a:extLst>
              <a:ext uri="{FF2B5EF4-FFF2-40B4-BE49-F238E27FC236}">
                <a16:creationId xmlns:a16="http://schemas.microsoft.com/office/drawing/2014/main" id="{70B8F62C-C257-489D-B390-6A15325D68C5}"/>
              </a:ext>
            </a:extLst>
          </p:cNvPr>
          <p:cNvGrpSpPr/>
          <p:nvPr/>
        </p:nvGrpSpPr>
        <p:grpSpPr>
          <a:xfrm>
            <a:off x="625879" y="1027228"/>
            <a:ext cx="8279996" cy="5744817"/>
            <a:chOff x="625879" y="1027228"/>
            <a:chExt cx="8279996" cy="5744817"/>
          </a:xfrm>
        </p:grpSpPr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E5C3DA40-2C9F-4E23-831A-215B66F300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0956"/>
            <a:stretch/>
          </p:blipFill>
          <p:spPr>
            <a:xfrm>
              <a:off x="625879" y="2004216"/>
              <a:ext cx="6045227" cy="4219654"/>
            </a:xfrm>
            <a:prstGeom prst="rect">
              <a:avLst/>
            </a:prstGeom>
          </p:spPr>
        </p:pic>
        <p:grpSp>
          <p:nvGrpSpPr>
            <p:cNvPr id="12" name="กลุ่ม 11">
              <a:extLst>
                <a:ext uri="{FF2B5EF4-FFF2-40B4-BE49-F238E27FC236}">
                  <a16:creationId xmlns:a16="http://schemas.microsoft.com/office/drawing/2014/main" id="{FB65B648-AA12-41C3-B27E-6445507C3C68}"/>
                </a:ext>
              </a:extLst>
            </p:cNvPr>
            <p:cNvGrpSpPr/>
            <p:nvPr/>
          </p:nvGrpSpPr>
          <p:grpSpPr>
            <a:xfrm>
              <a:off x="6886575" y="1027228"/>
              <a:ext cx="2019300" cy="5744817"/>
              <a:chOff x="6858000" y="1074853"/>
              <a:chExt cx="2019300" cy="5744817"/>
            </a:xfrm>
          </p:grpSpPr>
          <p:sp>
            <p:nvSpPr>
              <p:cNvPr id="11" name="สี่เหลี่ยมผืนผ้า: มุมมน 10">
                <a:extLst>
                  <a:ext uri="{FF2B5EF4-FFF2-40B4-BE49-F238E27FC236}">
                    <a16:creationId xmlns:a16="http://schemas.microsoft.com/office/drawing/2014/main" id="{23ACACEF-046B-4074-9E5F-BE0ED9325641}"/>
                  </a:ext>
                </a:extLst>
              </p:cNvPr>
              <p:cNvSpPr/>
              <p:nvPr/>
            </p:nvSpPr>
            <p:spPr>
              <a:xfrm>
                <a:off x="6858000" y="1074853"/>
                <a:ext cx="1669646" cy="5506922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accent4">
                    <a:lumMod val="40000"/>
                    <a:lumOff val="60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กล่องข้อความ 9">
                <a:extLst>
                  <a:ext uri="{FF2B5EF4-FFF2-40B4-BE49-F238E27FC236}">
                    <a16:creationId xmlns:a16="http://schemas.microsoft.com/office/drawing/2014/main" id="{DE70D24B-0CA0-4506-818B-1A14442C7415}"/>
                  </a:ext>
                </a:extLst>
              </p:cNvPr>
              <p:cNvSpPr txBox="1"/>
              <p:nvPr/>
            </p:nvSpPr>
            <p:spPr>
              <a:xfrm>
                <a:off x="7077075" y="1125804"/>
                <a:ext cx="1800225" cy="56938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1600" b="1" dirty="0">
                    <a:solidFill>
                      <a:srgbClr val="FF0000"/>
                    </a:solidFill>
                  </a:rPr>
                  <a:t>ผลลัพธ์โปรแกรม</a:t>
                </a:r>
              </a:p>
              <a:p>
                <a:r>
                  <a:rPr lang="th-TH" sz="1600" dirty="0"/>
                  <a:t>1</a:t>
                </a:r>
              </a:p>
              <a:p>
                <a:r>
                  <a:rPr lang="th-TH" sz="1600" dirty="0"/>
                  <a:t>2</a:t>
                </a:r>
              </a:p>
              <a:p>
                <a:r>
                  <a:rPr lang="th-TH" sz="1600" dirty="0"/>
                  <a:t>3</a:t>
                </a:r>
              </a:p>
              <a:p>
                <a:r>
                  <a:rPr lang="th-TH" sz="1600" dirty="0"/>
                  <a:t>4</a:t>
                </a:r>
              </a:p>
              <a:p>
                <a:r>
                  <a:rPr lang="th-TH" sz="1600" dirty="0"/>
                  <a:t>5</a:t>
                </a:r>
              </a:p>
              <a:p>
                <a:r>
                  <a:rPr lang="th-TH" sz="1600" dirty="0"/>
                  <a:t>6</a:t>
                </a:r>
              </a:p>
              <a:p>
                <a:r>
                  <a:rPr lang="th-TH" sz="1600" dirty="0"/>
                  <a:t>7</a:t>
                </a:r>
              </a:p>
              <a:p>
                <a:r>
                  <a:rPr lang="th-TH" sz="1600" dirty="0"/>
                  <a:t>8</a:t>
                </a:r>
              </a:p>
              <a:p>
                <a:r>
                  <a:rPr lang="th-TH" sz="1600" dirty="0"/>
                  <a:t>9</a:t>
                </a:r>
              </a:p>
              <a:p>
                <a:r>
                  <a:rPr lang="th-TH" sz="1600" dirty="0"/>
                  <a:t>10</a:t>
                </a:r>
              </a:p>
              <a:p>
                <a:r>
                  <a:rPr lang="th-TH" sz="1600" dirty="0"/>
                  <a:t>11</a:t>
                </a:r>
              </a:p>
              <a:p>
                <a:r>
                  <a:rPr lang="th-TH" sz="1600" dirty="0"/>
                  <a:t>12</a:t>
                </a:r>
              </a:p>
              <a:p>
                <a:r>
                  <a:rPr lang="th-TH" sz="1600" dirty="0"/>
                  <a:t>13</a:t>
                </a:r>
              </a:p>
              <a:p>
                <a:r>
                  <a:rPr lang="th-TH" sz="1600" dirty="0"/>
                  <a:t>14</a:t>
                </a:r>
              </a:p>
              <a:p>
                <a:r>
                  <a:rPr lang="th-TH" sz="1600" dirty="0"/>
                  <a:t>15</a:t>
                </a:r>
              </a:p>
              <a:p>
                <a:r>
                  <a:rPr lang="th-TH" sz="1600" dirty="0"/>
                  <a:t>16</a:t>
                </a:r>
              </a:p>
              <a:p>
                <a:r>
                  <a:rPr lang="th-TH" sz="1600" dirty="0"/>
                  <a:t>17</a:t>
                </a:r>
              </a:p>
              <a:p>
                <a:r>
                  <a:rPr lang="th-TH" sz="1600" dirty="0"/>
                  <a:t>18</a:t>
                </a:r>
              </a:p>
              <a:p>
                <a:r>
                  <a:rPr lang="th-TH" sz="1600" dirty="0"/>
                  <a:t>19</a:t>
                </a:r>
              </a:p>
              <a:p>
                <a:r>
                  <a:rPr lang="th-TH" sz="1600" dirty="0"/>
                  <a:t>20</a:t>
                </a:r>
              </a:p>
              <a:p>
                <a:r>
                  <a:rPr lang="th-TH" sz="1600" dirty="0"/>
                  <a:t>_</a:t>
                </a:r>
                <a:endParaRPr lang="en-US" sz="16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693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A237714-A496-42EE-B17F-1178114DE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12" name="กลุ่ม 11">
            <a:extLst>
              <a:ext uri="{FF2B5EF4-FFF2-40B4-BE49-F238E27FC236}">
                <a16:creationId xmlns:a16="http://schemas.microsoft.com/office/drawing/2014/main" id="{454FDB4B-1487-484D-A0DA-75431D10A0C4}"/>
              </a:ext>
            </a:extLst>
          </p:cNvPr>
          <p:cNvGrpSpPr/>
          <p:nvPr/>
        </p:nvGrpSpPr>
        <p:grpSpPr>
          <a:xfrm>
            <a:off x="881148" y="423951"/>
            <a:ext cx="7459440" cy="913603"/>
            <a:chOff x="881148" y="382386"/>
            <a:chExt cx="7459440" cy="913603"/>
          </a:xfrm>
        </p:grpSpPr>
        <p:sp>
          <p:nvSpPr>
            <p:cNvPr id="11" name="สี่เหลี่ยมผืนผ้า: มุมมน 10">
              <a:extLst>
                <a:ext uri="{FF2B5EF4-FFF2-40B4-BE49-F238E27FC236}">
                  <a16:creationId xmlns:a16="http://schemas.microsoft.com/office/drawing/2014/main" id="{8C716045-2001-409D-86F5-0D868019A174}"/>
                </a:ext>
              </a:extLst>
            </p:cNvPr>
            <p:cNvSpPr/>
            <p:nvPr/>
          </p:nvSpPr>
          <p:spPr>
            <a:xfrm>
              <a:off x="881148" y="382386"/>
              <a:ext cx="7383239" cy="91360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6F2FB06B-B793-4682-B4DA-5C739DF3E187}"/>
                </a:ext>
              </a:extLst>
            </p:cNvPr>
            <p:cNvSpPr txBox="1"/>
            <p:nvPr/>
          </p:nvSpPr>
          <p:spPr>
            <a:xfrm>
              <a:off x="971550" y="456679"/>
              <a:ext cx="7369038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</a:t>
              </a:r>
              <a:r>
                <a:rPr lang="th-TH" sz="24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ตัวอย่างที่ 2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จงเขียนโปรแกรมเพื่อพิมพ์เลข 1 ถึง 5 โดยใช้คำสั่ง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For loop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พร้อมกับหาผลบวกของเลข 1 ถึง 5 และแสดงผลออกบนหน้าจอภาพ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grpSp>
        <p:nvGrpSpPr>
          <p:cNvPr id="15" name="กลุ่ม 14">
            <a:extLst>
              <a:ext uri="{FF2B5EF4-FFF2-40B4-BE49-F238E27FC236}">
                <a16:creationId xmlns:a16="http://schemas.microsoft.com/office/drawing/2014/main" id="{F42E5F14-4158-4480-8333-5716D1296C57}"/>
              </a:ext>
            </a:extLst>
          </p:cNvPr>
          <p:cNvGrpSpPr/>
          <p:nvPr/>
        </p:nvGrpSpPr>
        <p:grpSpPr>
          <a:xfrm>
            <a:off x="671796" y="1494392"/>
            <a:ext cx="7891851" cy="4948494"/>
            <a:chOff x="671796" y="1452827"/>
            <a:chExt cx="7891851" cy="4948494"/>
          </a:xfrm>
        </p:grpSpPr>
        <p:grpSp>
          <p:nvGrpSpPr>
            <p:cNvPr id="8" name="กลุ่ม 7">
              <a:extLst>
                <a:ext uri="{FF2B5EF4-FFF2-40B4-BE49-F238E27FC236}">
                  <a16:creationId xmlns:a16="http://schemas.microsoft.com/office/drawing/2014/main" id="{58CD19B6-0B5B-4D90-8B19-14B257D880B8}"/>
                </a:ext>
              </a:extLst>
            </p:cNvPr>
            <p:cNvGrpSpPr/>
            <p:nvPr/>
          </p:nvGrpSpPr>
          <p:grpSpPr>
            <a:xfrm>
              <a:off x="671796" y="1452827"/>
              <a:ext cx="4924565" cy="4948494"/>
              <a:chOff x="500148" y="1452827"/>
              <a:chExt cx="4924565" cy="4948494"/>
            </a:xfrm>
          </p:grpSpPr>
          <p:pic>
            <p:nvPicPr>
              <p:cNvPr id="3" name="รูปภาพ 2">
                <a:extLst>
                  <a:ext uri="{FF2B5EF4-FFF2-40B4-BE49-F238E27FC236}">
                    <a16:creationId xmlns:a16="http://schemas.microsoft.com/office/drawing/2014/main" id="{BBF7FE41-A607-4182-98EB-7263EA07B76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82960"/>
              <a:stretch/>
            </p:blipFill>
            <p:spPr>
              <a:xfrm>
                <a:off x="500148" y="1452827"/>
                <a:ext cx="4924565" cy="1182412"/>
              </a:xfrm>
              <a:prstGeom prst="rect">
                <a:avLst/>
              </a:prstGeom>
            </p:spPr>
          </p:pic>
          <p:pic>
            <p:nvPicPr>
              <p:cNvPr id="6" name="รูปภาพ 5">
                <a:extLst>
                  <a:ext uri="{FF2B5EF4-FFF2-40B4-BE49-F238E27FC236}">
                    <a16:creationId xmlns:a16="http://schemas.microsoft.com/office/drawing/2014/main" id="{E03D1E5F-916F-48EA-A29A-63BC1C12731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6869" b="39642"/>
              <a:stretch/>
            </p:blipFill>
            <p:spPr>
              <a:xfrm>
                <a:off x="500148" y="2620950"/>
                <a:ext cx="4924565" cy="3780371"/>
              </a:xfrm>
              <a:prstGeom prst="rect">
                <a:avLst/>
              </a:prstGeom>
            </p:spPr>
          </p:pic>
        </p:grpSp>
        <p:grpSp>
          <p:nvGrpSpPr>
            <p:cNvPr id="14" name="กลุ่ม 13">
              <a:extLst>
                <a:ext uri="{FF2B5EF4-FFF2-40B4-BE49-F238E27FC236}">
                  <a16:creationId xmlns:a16="http://schemas.microsoft.com/office/drawing/2014/main" id="{C06BE699-1E59-4E9D-AAC8-710C5620A628}"/>
                </a:ext>
              </a:extLst>
            </p:cNvPr>
            <p:cNvGrpSpPr/>
            <p:nvPr/>
          </p:nvGrpSpPr>
          <p:grpSpPr>
            <a:xfrm>
              <a:off x="5953301" y="2044033"/>
              <a:ext cx="2610346" cy="3699162"/>
              <a:chOff x="5836921" y="1712422"/>
              <a:chExt cx="2610346" cy="3716091"/>
            </a:xfrm>
          </p:grpSpPr>
          <p:sp>
            <p:nvSpPr>
              <p:cNvPr id="13" name="สี่เหลี่ยมผืนผ้า: มุมมน 12">
                <a:extLst>
                  <a:ext uri="{FF2B5EF4-FFF2-40B4-BE49-F238E27FC236}">
                    <a16:creationId xmlns:a16="http://schemas.microsoft.com/office/drawing/2014/main" id="{00B73A91-27AF-4B7A-84B5-60542C534CFA}"/>
                  </a:ext>
                </a:extLst>
              </p:cNvPr>
              <p:cNvSpPr/>
              <p:nvPr/>
            </p:nvSpPr>
            <p:spPr>
              <a:xfrm>
                <a:off x="5836921" y="1712422"/>
                <a:ext cx="2452405" cy="3716091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accent4">
                    <a:lumMod val="40000"/>
                    <a:lumOff val="60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กล่องข้อความ 9">
                <a:extLst>
                  <a:ext uri="{FF2B5EF4-FFF2-40B4-BE49-F238E27FC236}">
                    <a16:creationId xmlns:a16="http://schemas.microsoft.com/office/drawing/2014/main" id="{36429250-668F-49E4-BFE9-0AE89420EDB6}"/>
                  </a:ext>
                </a:extLst>
              </p:cNvPr>
              <p:cNvSpPr txBox="1"/>
              <p:nvPr/>
            </p:nvSpPr>
            <p:spPr>
              <a:xfrm>
                <a:off x="6237468" y="1895664"/>
                <a:ext cx="2209799" cy="34163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b="1" dirty="0">
                    <a:solidFill>
                      <a:srgbClr val="FF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ผลลัพธ์โปรแกรม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1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2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3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4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5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====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15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====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569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ธีม7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ธีม7" id="{B37DBACE-3C59-4997-8BE6-7C223365BD2B}" vid="{5BD68955-E5AA-46BC-97A0-0A50B314A1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ธีม7</Template>
  <TotalTime>41</TotalTime>
  <Words>135</Words>
  <Application>Microsoft Office PowerPoint</Application>
  <PresentationFormat>On-screen Show (4:3)</PresentationFormat>
  <Paragraphs>37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Cordia New</vt:lpstr>
      <vt:lpstr>ธีม7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Song _Fullmoon</dc:creator>
  <cp:lastModifiedBy>Thianchai dejdee</cp:lastModifiedBy>
  <cp:revision>2</cp:revision>
  <dcterms:created xsi:type="dcterms:W3CDTF">2022-01-21T08:46:39Z</dcterms:created>
  <dcterms:modified xsi:type="dcterms:W3CDTF">2025-07-29T03:24:04Z</dcterms:modified>
</cp:coreProperties>
</file>

<file path=docProps/thumbnail.jpeg>
</file>